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3"/>
  </p:notesMasterIdLst>
  <p:handoutMasterIdLst>
    <p:handoutMasterId r:id="rId34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09" r:id="rId10"/>
    <p:sldId id="614" r:id="rId11"/>
    <p:sldId id="611" r:id="rId12"/>
    <p:sldId id="612" r:id="rId13"/>
    <p:sldId id="613" r:id="rId14"/>
    <p:sldId id="621" r:id="rId15"/>
    <p:sldId id="615" r:id="rId16"/>
    <p:sldId id="616" r:id="rId17"/>
    <p:sldId id="617" r:id="rId18"/>
    <p:sldId id="622" r:id="rId19"/>
    <p:sldId id="618" r:id="rId20"/>
    <p:sldId id="619" r:id="rId21"/>
    <p:sldId id="620" r:id="rId22"/>
    <p:sldId id="623" r:id="rId23"/>
    <p:sldId id="624" r:id="rId24"/>
    <p:sldId id="625" r:id="rId25"/>
    <p:sldId id="627" r:id="rId26"/>
    <p:sldId id="628" r:id="rId27"/>
    <p:sldId id="626" r:id="rId28"/>
    <p:sldId id="629" r:id="rId29"/>
    <p:sldId id="602" r:id="rId30"/>
    <p:sldId id="504" r:id="rId31"/>
    <p:sldId id="50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Рисуване на изображение" id="{8481EA7C-4888-473A-B870-48E4BDAC0E91}">
          <p14:sldIdLst>
            <p14:sldId id="603"/>
            <p14:sldId id="604"/>
            <p14:sldId id="605"/>
            <p14:sldId id="606"/>
            <p14:sldId id="607"/>
            <p14:sldId id="608"/>
          </p14:sldIdLst>
        </p14:section>
        <p14:section name="Изчертаване на линии и геометрични фигури" id="{C53E0C70-4F6C-4B17-B044-ED7163C16860}">
          <p14:sldIdLst>
            <p14:sldId id="609"/>
            <p14:sldId id="614"/>
            <p14:sldId id="611"/>
            <p14:sldId id="612"/>
            <p14:sldId id="613"/>
            <p14:sldId id="621"/>
            <p14:sldId id="615"/>
            <p14:sldId id="616"/>
            <p14:sldId id="617"/>
            <p14:sldId id="622"/>
            <p14:sldId id="618"/>
            <p14:sldId id="619"/>
            <p14:sldId id="620"/>
            <p14:sldId id="623"/>
          </p14:sldIdLst>
        </p14:section>
        <p14:section name="Избор на изображение" id="{A8AB4C92-857F-44D3-A81C-CF2FEE55CEE9}">
          <p14:sldIdLst>
            <p14:sldId id="624"/>
            <p14:sldId id="625"/>
            <p14:sldId id="627"/>
            <p14:sldId id="628"/>
            <p14:sldId id="626"/>
            <p14:sldId id="629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03" autoAdjust="0"/>
    <p:restoredTop sz="96395" autoAdjust="0"/>
  </p:normalViewPr>
  <p:slideViewPr>
    <p:cSldViewPr showGuides="1">
      <p:cViewPr varScale="1">
        <p:scale>
          <a:sx n="128" d="100"/>
          <a:sy n="128" d="100"/>
        </p:scale>
        <p:origin x="400" y="176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27.02.24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jpeg>
</file>

<file path=ppt/media/image19.png>
</file>

<file path=ppt/media/image2.png>
</file>

<file path=ppt/media/image20.gif>
</file>

<file path=ppt/media/image21.gif>
</file>

<file path=ppt/media/image22.jpeg>
</file>

<file path=ppt/media/image23.gif>
</file>

<file path=ppt/media/image24.png>
</file>

<file path=ppt/media/image25.gif>
</file>

<file path=ppt/media/image26.jpg>
</file>

<file path=ppt/media/image27.png>
</file>

<file path=ppt/media/image28.png>
</file>

<file path=ppt/media/image29.gif>
</file>

<file path=ppt/media/image3.png>
</file>

<file path=ppt/media/image30.gif>
</file>

<file path=ppt/media/image31.png>
</file>

<file path=ppt/media/image32.gif>
</file>

<file path=ppt/media/image33.gif>
</file>

<file path=ppt/media/image34.pn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2/27/24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738880"/>
            <a:ext cx="11700000" cy="1487499"/>
          </a:xfrm>
        </p:spPr>
        <p:txBody>
          <a:bodyPr>
            <a:normAutofit fontScale="90000"/>
          </a:bodyPr>
          <a:lstStyle/>
          <a:p>
            <a:r>
              <a:rPr lang="ru-RU" dirty="0"/>
              <a:t>Инструменти за изчертаване и рисуване със свободна ръка</a:t>
            </a:r>
            <a:endParaRPr lang="en-US" dirty="0"/>
          </a:p>
        </p:txBody>
      </p:sp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39000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529764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94" b="29144"/>
          <a:stretch/>
        </p:blipFill>
        <p:spPr>
          <a:xfrm>
            <a:off x="6697740" y="2889000"/>
            <a:ext cx="5248260" cy="2475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45" y="3069000"/>
            <a:ext cx="2160677" cy="96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sz="quarter" idx="10"/>
          </p:nvPr>
        </p:nvSpPr>
        <p:spPr>
          <a:xfrm>
            <a:off x="5241000" y="1994805"/>
            <a:ext cx="6065892" cy="1754333"/>
          </a:xfrm>
        </p:spPr>
        <p:txBody>
          <a:bodyPr/>
          <a:lstStyle/>
          <a:p>
            <a:r>
              <a:rPr lang="bg-BG" dirty="0"/>
              <a:t>Права линия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641000" y="2034000"/>
            <a:ext cx="1800000" cy="171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095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Инструментът за </a:t>
            </a:r>
            <a:r>
              <a:rPr lang="bg-BG" b="1" dirty="0"/>
              <a:t>изчертаване на права линия </a:t>
            </a:r>
            <a:r>
              <a:rPr lang="bg-BG" dirty="0"/>
              <a:t>се намира 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</a:p>
          <a:p>
            <a:r>
              <a:rPr lang="bg-BG" dirty="0"/>
              <a:t>Изчертаването става, като държим </a:t>
            </a:r>
            <a:r>
              <a:rPr lang="bg-BG" b="1" dirty="0"/>
              <a:t>натиснат левия бутон</a:t>
            </a:r>
            <a:r>
              <a:rPr lang="bg-BG" dirty="0"/>
              <a:t>, </a:t>
            </a:r>
            <a:r>
              <a:rPr lang="bg-BG" b="1" dirty="0"/>
              <a:t>влачим мишката </a:t>
            </a:r>
            <a:r>
              <a:rPr lang="bg-BG" dirty="0"/>
              <a:t>и </a:t>
            </a:r>
            <a:r>
              <a:rPr lang="bg-BG" b="1" dirty="0"/>
              <a:t>пускаме</a:t>
            </a:r>
            <a:r>
              <a:rPr lang="bg-BG" dirty="0"/>
              <a:t> бутона на </a:t>
            </a:r>
            <a:r>
              <a:rPr lang="bg-BG" b="1" dirty="0"/>
              <a:t>желаното място</a:t>
            </a:r>
          </a:p>
          <a:p>
            <a:r>
              <a:rPr lang="bg-BG" dirty="0"/>
              <a:t>На </a:t>
            </a:r>
            <a:r>
              <a:rPr lang="bg-BG" b="1" dirty="0"/>
              <a:t>линията</a:t>
            </a:r>
            <a:r>
              <a:rPr lang="bg-BG" dirty="0"/>
              <a:t> могат да бъдат </a:t>
            </a:r>
            <a:r>
              <a:rPr lang="bg-BG" b="1" dirty="0"/>
              <a:t>зададени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Цвят</a:t>
            </a:r>
          </a:p>
          <a:p>
            <a:pPr lvl="1"/>
            <a:r>
              <a:rPr lang="bg-BG" b="1" dirty="0"/>
              <a:t>Дебелина</a:t>
            </a:r>
          </a:p>
          <a:p>
            <a:pPr lvl="1"/>
            <a:r>
              <a:rPr lang="bg-BG" b="1" dirty="0"/>
              <a:t>Очертание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 (1)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390999" y="4329000"/>
            <a:ext cx="2191249" cy="1935000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>
            <a:gradFill flip="none" rotWithShape="1">
              <a:gsLst>
                <a:gs pos="100000">
                  <a:schemeClr val="accent1">
                    <a:lumMod val="76000"/>
                  </a:schemeClr>
                </a:gs>
                <a:gs pos="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28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</a:t>
            </a:r>
            <a:r>
              <a:rPr lang="en-US" dirty="0"/>
              <a:t> – </a:t>
            </a:r>
            <a:r>
              <a:rPr lang="bg-BG" dirty="0"/>
              <a:t>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72" y="1224000"/>
            <a:ext cx="10353857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9699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изчертаем </a:t>
            </a:r>
            <a:r>
              <a:rPr lang="bg-BG" b="1" dirty="0"/>
              <a:t>хоризонтални</a:t>
            </a:r>
            <a:r>
              <a:rPr lang="bg-BG" dirty="0"/>
              <a:t>, </a:t>
            </a:r>
            <a:r>
              <a:rPr lang="bg-BG" b="1" dirty="0"/>
              <a:t>вертикални</a:t>
            </a:r>
            <a:r>
              <a:rPr lang="bg-BG" dirty="0"/>
              <a:t> или </a:t>
            </a:r>
            <a:r>
              <a:rPr lang="bg-BG" b="1" dirty="0"/>
              <a:t>линии под 45°</a:t>
            </a:r>
            <a:r>
              <a:rPr lang="bg-BG" dirty="0"/>
              <a:t>,</a:t>
            </a:r>
            <a:r>
              <a:rPr lang="bg-BG" b="1" dirty="0"/>
              <a:t> </a:t>
            </a:r>
            <a:r>
              <a:rPr lang="bg-BG" dirty="0"/>
              <a:t>задържаме </a:t>
            </a:r>
            <a:r>
              <a:rPr lang="bg-BG" b="1" dirty="0"/>
              <a:t>клавиша</a:t>
            </a:r>
            <a:r>
              <a:rPr lang="bg-BG" dirty="0"/>
              <a:t>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Shift</a:t>
            </a:r>
            <a:r>
              <a:rPr lang="en-US" dirty="0"/>
              <a:t>]</a:t>
            </a:r>
            <a:r>
              <a:rPr lang="bg-BG" b="1" dirty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 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000" y="2484000"/>
            <a:ext cx="7932252" cy="41715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1104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0042" cy="5528766"/>
          </a:xfrm>
        </p:spPr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 </a:t>
            </a:r>
            <a:r>
              <a:rPr lang="en-US" b="1" dirty="0">
                <a:solidFill>
                  <a:schemeClr val="bg1"/>
                </a:solidFill>
              </a:rPr>
              <a:t>snowflake.png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en-US" dirty="0"/>
              <a:t> </a:t>
            </a:r>
            <a:r>
              <a:rPr lang="bg-BG" dirty="0"/>
              <a:t>и изчертайте с </a:t>
            </a:r>
            <a:r>
              <a:rPr lang="bg-BG" b="1" dirty="0"/>
              <a:t>права линия </a:t>
            </a:r>
            <a:r>
              <a:rPr lang="bg-BG" dirty="0"/>
              <a:t>още </a:t>
            </a:r>
            <a:r>
              <a:rPr lang="bg-BG" b="1" dirty="0"/>
              <a:t>снежинки</a:t>
            </a:r>
            <a:r>
              <a:rPr lang="bg-BG" dirty="0"/>
              <a:t> по работното поле. Помислете за </a:t>
            </a:r>
            <a:r>
              <a:rPr lang="bg-BG" b="1" dirty="0"/>
              <a:t>други</a:t>
            </a:r>
            <a:r>
              <a:rPr lang="bg-BG" dirty="0"/>
              <a:t> възможни </a:t>
            </a:r>
            <a:r>
              <a:rPr lang="bg-BG" b="1" dirty="0"/>
              <a:t>вариации</a:t>
            </a:r>
            <a:r>
              <a:rPr lang="bg-BG" dirty="0"/>
              <a:t> при изчертаването.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Снежинка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00" y="3249000"/>
            <a:ext cx="9130000" cy="316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8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241000" y="2078997"/>
            <a:ext cx="6065892" cy="1754333"/>
          </a:xfrm>
        </p:spPr>
        <p:txBody>
          <a:bodyPr/>
          <a:lstStyle/>
          <a:p>
            <a:r>
              <a:rPr lang="bg-BG" dirty="0"/>
              <a:t>Крива линия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631000" y="6507163"/>
            <a:ext cx="5610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11" name="Freeform 10"/>
          <p:cNvSpPr/>
          <p:nvPr/>
        </p:nvSpPr>
        <p:spPr bwMode="auto">
          <a:xfrm>
            <a:off x="1481138" y="1841967"/>
            <a:ext cx="1838325" cy="1991363"/>
          </a:xfrm>
          <a:custGeom>
            <a:avLst/>
            <a:gdLst>
              <a:gd name="connsiteX0" fmla="*/ 0 w 1838325"/>
              <a:gd name="connsiteY0" fmla="*/ 458321 h 1991363"/>
              <a:gd name="connsiteX1" fmla="*/ 1481137 w 1838325"/>
              <a:gd name="connsiteY1" fmla="*/ 86846 h 1991363"/>
              <a:gd name="connsiteX2" fmla="*/ 1404937 w 1838325"/>
              <a:gd name="connsiteY2" fmla="*/ 1906121 h 1991363"/>
              <a:gd name="connsiteX3" fmla="*/ 1838325 w 1838325"/>
              <a:gd name="connsiteY3" fmla="*/ 1525121 h 199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8325" h="1991363">
                <a:moveTo>
                  <a:pt x="0" y="458321"/>
                </a:moveTo>
                <a:cubicBezTo>
                  <a:pt x="623490" y="151933"/>
                  <a:pt x="1246981" y="-154454"/>
                  <a:pt x="1481137" y="86846"/>
                </a:cubicBezTo>
                <a:cubicBezTo>
                  <a:pt x="1715293" y="328146"/>
                  <a:pt x="1345406" y="1666409"/>
                  <a:pt x="1404937" y="1906121"/>
                </a:cubicBezTo>
                <a:cubicBezTo>
                  <a:pt x="1464468" y="2145833"/>
                  <a:pt x="1651396" y="1835477"/>
                  <a:pt x="1838325" y="1525121"/>
                </a:cubicBezTo>
              </a:path>
            </a:pathLst>
          </a:cu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23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81000" cy="552876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Инструментът за </a:t>
            </a:r>
            <a:r>
              <a:rPr lang="bg-BG" b="1" dirty="0"/>
              <a:t>изчертаване на крива линия </a:t>
            </a:r>
            <a:r>
              <a:rPr lang="bg-BG" dirty="0"/>
              <a:t>се намира в </a:t>
            </a:r>
            <a:r>
              <a:rPr lang="bg-BG" b="1" dirty="0"/>
              <a:t>панела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dirty="0"/>
              <a:t>Крива линия първоначално се чертае </a:t>
            </a:r>
            <a:r>
              <a:rPr lang="bg-BG" b="1" dirty="0"/>
              <a:t>както правата</a:t>
            </a:r>
          </a:p>
          <a:p>
            <a:r>
              <a:rPr lang="bg-BG" dirty="0"/>
              <a:t>След това се </a:t>
            </a:r>
            <a:r>
              <a:rPr lang="bg-BG" b="1" dirty="0"/>
              <a:t>изкривява</a:t>
            </a:r>
            <a:r>
              <a:rPr lang="bg-BG" dirty="0"/>
              <a:t> по един от следните начини: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Щракване</a:t>
            </a:r>
            <a:r>
              <a:rPr lang="bg-BG" dirty="0"/>
              <a:t> извън линията – ще се </a:t>
            </a:r>
            <a:r>
              <a:rPr lang="bg-BG" b="1" dirty="0"/>
              <a:t>изкриви</a:t>
            </a:r>
            <a:r>
              <a:rPr lang="bg-BG" dirty="0"/>
              <a:t> към </a:t>
            </a:r>
            <a:r>
              <a:rPr lang="bg-BG" b="1" dirty="0"/>
              <a:t>мястото</a:t>
            </a:r>
            <a:r>
              <a:rPr lang="bg-BG" dirty="0"/>
              <a:t>, където сте </a:t>
            </a:r>
            <a:r>
              <a:rPr lang="bg-BG" b="1" dirty="0"/>
              <a:t>щракнали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Щракване</a:t>
            </a:r>
            <a:r>
              <a:rPr lang="bg-BG" dirty="0"/>
              <a:t> еднократно от </a:t>
            </a:r>
            <a:r>
              <a:rPr lang="bg-BG" b="1" dirty="0"/>
              <a:t>двете страни </a:t>
            </a:r>
            <a:r>
              <a:rPr lang="bg-BG" dirty="0"/>
              <a:t>на </a:t>
            </a:r>
            <a:r>
              <a:rPr lang="bg-BG" b="1" dirty="0"/>
              <a:t>линията</a:t>
            </a:r>
            <a:r>
              <a:rPr lang="bg-BG" dirty="0"/>
              <a:t> – ще се изкриви в </a:t>
            </a:r>
            <a:r>
              <a:rPr lang="bg-BG" b="1" dirty="0"/>
              <a:t>двете посоки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Задържане</a:t>
            </a:r>
            <a:r>
              <a:rPr lang="bg-BG" dirty="0"/>
              <a:t> на </a:t>
            </a:r>
            <a:r>
              <a:rPr lang="bg-BG" b="1" dirty="0"/>
              <a:t>ляв бутон </a:t>
            </a:r>
            <a:r>
              <a:rPr lang="bg-BG" dirty="0"/>
              <a:t>и </a:t>
            </a:r>
            <a:r>
              <a:rPr lang="bg-BG" b="1" dirty="0"/>
              <a:t>влачене на мишката </a:t>
            </a:r>
            <a:r>
              <a:rPr lang="bg-BG" dirty="0"/>
              <a:t>в желаната посока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крива линия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92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крива линия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219" y="1224000"/>
            <a:ext cx="1038956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5670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 </a:t>
            </a:r>
            <a:r>
              <a:rPr lang="en-US" b="1" dirty="0">
                <a:solidFill>
                  <a:schemeClr val="bg1"/>
                </a:solidFill>
              </a:rPr>
              <a:t>stickman.png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.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Използвайки инструмента за </a:t>
            </a:r>
            <a:r>
              <a:rPr lang="bg-BG" b="1" dirty="0"/>
              <a:t>изчертаване</a:t>
            </a:r>
            <a:r>
              <a:rPr lang="bg-BG" dirty="0"/>
              <a:t> на </a:t>
            </a:r>
            <a:r>
              <a:rPr lang="bg-BG" b="1" dirty="0"/>
              <a:t>крива линия</a:t>
            </a:r>
            <a:r>
              <a:rPr lang="bg-BG" dirty="0"/>
              <a:t>, </a:t>
            </a:r>
            <a:r>
              <a:rPr lang="bg-BG" b="1" dirty="0"/>
              <a:t>измислете</a:t>
            </a:r>
            <a:r>
              <a:rPr lang="bg-BG" dirty="0"/>
              <a:t> и </a:t>
            </a:r>
            <a:r>
              <a:rPr lang="bg-BG" b="1" dirty="0"/>
              <a:t>добавете</a:t>
            </a:r>
            <a:r>
              <a:rPr lang="bg-BG" dirty="0"/>
              <a:t> подходяща </a:t>
            </a:r>
            <a:r>
              <a:rPr lang="bg-BG" b="1" dirty="0"/>
              <a:t>прическа</a:t>
            </a:r>
            <a:r>
              <a:rPr lang="bg-BG" dirty="0"/>
              <a:t> на </a:t>
            </a:r>
            <a:r>
              <a:rPr lang="bg-BG" b="1" dirty="0"/>
              <a:t>човечето</a:t>
            </a:r>
            <a:r>
              <a:rPr lang="bg-BG" dirty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Фризьорски салон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258" y="3232916"/>
            <a:ext cx="2441437" cy="329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02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331000" y="1935078"/>
            <a:ext cx="6065892" cy="1754333"/>
          </a:xfrm>
        </p:spPr>
        <p:txBody>
          <a:bodyPr/>
          <a:lstStyle/>
          <a:p>
            <a:r>
              <a:rPr lang="bg-BG" dirty="0"/>
              <a:t>Геометрични 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396892" y="6507163"/>
            <a:ext cx="795108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7" name="Parallelogram 6"/>
          <p:cNvSpPr/>
          <p:nvPr/>
        </p:nvSpPr>
        <p:spPr bwMode="auto">
          <a:xfrm>
            <a:off x="1596000" y="1989000"/>
            <a:ext cx="1980000" cy="1710000"/>
          </a:xfrm>
          <a:prstGeom prst="parallelogram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402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Рисуване</a:t>
            </a:r>
            <a:r>
              <a:rPr lang="bg-BG" dirty="0"/>
              <a:t> на изображение</a:t>
            </a:r>
          </a:p>
          <a:p>
            <a:r>
              <a:rPr lang="bg-BG" dirty="0"/>
              <a:t>Изчертаване на:</a:t>
            </a:r>
          </a:p>
          <a:p>
            <a:pPr lvl="1"/>
            <a:r>
              <a:rPr lang="bg-BG" b="1" dirty="0"/>
              <a:t>Права линия</a:t>
            </a:r>
          </a:p>
          <a:p>
            <a:pPr lvl="1"/>
            <a:r>
              <a:rPr lang="bg-BG" b="1" dirty="0"/>
              <a:t>Крива линия</a:t>
            </a:r>
          </a:p>
          <a:p>
            <a:pPr lvl="1"/>
            <a:r>
              <a:rPr lang="bg-BG" b="1" dirty="0"/>
              <a:t>Фигури</a:t>
            </a:r>
          </a:p>
          <a:p>
            <a:r>
              <a:rPr lang="bg-BG" dirty="0"/>
              <a:t>͏ </a:t>
            </a:r>
            <a:r>
              <a:rPr lang="bg-BG" b="1" dirty="0"/>
              <a:t>Селектиране </a:t>
            </a:r>
            <a:r>
              <a:rPr lang="bg-BG" dirty="0"/>
              <a:t>на изображение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>
            <a:normAutofit fontScale="92500"/>
          </a:bodyPr>
          <a:lstStyle/>
          <a:p>
            <a:r>
              <a:rPr lang="bg-BG" dirty="0"/>
              <a:t>Различните фигури са разположени 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b="1" dirty="0"/>
              <a:t>Стъпки</a:t>
            </a:r>
            <a:r>
              <a:rPr lang="bg-BG" dirty="0"/>
              <a:t> при </a:t>
            </a:r>
            <a:r>
              <a:rPr lang="bg-BG" b="1" dirty="0"/>
              <a:t>изчертаване</a:t>
            </a:r>
            <a:r>
              <a:rPr lang="bg-BG" dirty="0"/>
              <a:t> на </a:t>
            </a:r>
            <a:r>
              <a:rPr lang="bg-BG" b="1" dirty="0"/>
              <a:t>фигури</a:t>
            </a:r>
            <a:r>
              <a:rPr lang="bg-BG" dirty="0"/>
              <a:t>: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Избирате</a:t>
            </a:r>
            <a:r>
              <a:rPr lang="bg-BG" dirty="0"/>
              <a:t> желаната </a:t>
            </a:r>
            <a:r>
              <a:rPr lang="bg-BG" b="1" dirty="0"/>
              <a:t>фигура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Щраквате с левия бутон </a:t>
            </a:r>
            <a:r>
              <a:rPr lang="bg-BG" dirty="0"/>
              <a:t>в определена точка на работното поле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Влачите мишката</a:t>
            </a:r>
            <a:r>
              <a:rPr lang="bg-BG" dirty="0"/>
              <a:t>, докато </a:t>
            </a:r>
            <a:r>
              <a:rPr lang="bg-BG" b="1" dirty="0"/>
              <a:t>достигнете желаната големина </a:t>
            </a:r>
            <a:r>
              <a:rPr lang="bg-BG" dirty="0"/>
              <a:t>на фигурата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Отпускате левия бутон</a:t>
            </a:r>
            <a:endParaRPr lang="en-US" b="1" dirty="0"/>
          </a:p>
          <a:p>
            <a:r>
              <a:rPr lang="bg-BG" dirty="0"/>
              <a:t>При задържане на </a:t>
            </a:r>
            <a:r>
              <a:rPr lang="bg-BG" b="1" dirty="0"/>
              <a:t>бутона</a:t>
            </a:r>
            <a:r>
              <a:rPr lang="bg-BG" dirty="0"/>
              <a:t>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Shift</a:t>
            </a:r>
            <a:r>
              <a:rPr lang="en-US" dirty="0"/>
              <a:t>] </a:t>
            </a:r>
            <a:r>
              <a:rPr lang="bg-BG" dirty="0"/>
              <a:t>се чертаят фигури с </a:t>
            </a:r>
            <a:r>
              <a:rPr lang="bg-BG" b="1" dirty="0"/>
              <a:t>точни пропорции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фигури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5758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фигури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218" y="1224000"/>
            <a:ext cx="1038956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1605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програмата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. </a:t>
            </a:r>
            <a:r>
              <a:rPr lang="bg-BG" dirty="0"/>
              <a:t>С помощта на </a:t>
            </a:r>
            <a:r>
              <a:rPr lang="bg-BG" b="1" dirty="0"/>
              <a:t>различни</a:t>
            </a:r>
            <a:r>
              <a:rPr lang="bg-BG" dirty="0"/>
              <a:t> видове геометрични</a:t>
            </a:r>
            <a:r>
              <a:rPr lang="bg-BG" b="1" dirty="0"/>
              <a:t> фигури</a:t>
            </a:r>
            <a:r>
              <a:rPr lang="bg-BG" dirty="0"/>
              <a:t> изчертайте </a:t>
            </a:r>
            <a:r>
              <a:rPr lang="bg-BG" b="1" dirty="0"/>
              <a:t>кола</a:t>
            </a:r>
            <a:r>
              <a:rPr lang="bg-BG" dirty="0"/>
              <a:t>. Накрая я </a:t>
            </a:r>
            <a:r>
              <a:rPr lang="bg-BG" b="1" dirty="0"/>
              <a:t>оцветете подходящо</a:t>
            </a:r>
            <a:r>
              <a:rPr lang="bg-BG" dirty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Изграждане на автомобил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8" t="19351" r="18004" b="9863"/>
          <a:stretch/>
        </p:blipFill>
        <p:spPr>
          <a:xfrm>
            <a:off x="3193500" y="3317833"/>
            <a:ext cx="5805000" cy="318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52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Различни методи за селектиране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Селектиране на изображение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1404000"/>
            <a:ext cx="2880000" cy="248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93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45402" y="1196125"/>
            <a:ext cx="7345598" cy="5528766"/>
          </a:xfrm>
        </p:spPr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обработим</a:t>
            </a:r>
            <a:r>
              <a:rPr lang="bg-BG" dirty="0"/>
              <a:t> </a:t>
            </a:r>
            <a:r>
              <a:rPr lang="bg-BG" b="1" dirty="0"/>
              <a:t>обект</a:t>
            </a:r>
            <a:r>
              <a:rPr lang="bg-BG" dirty="0"/>
              <a:t> в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, </a:t>
            </a:r>
            <a:r>
              <a:rPr lang="bg-BG" dirty="0"/>
              <a:t>той трябва да бъде </a:t>
            </a:r>
            <a:r>
              <a:rPr lang="bg-BG" b="1" dirty="0"/>
              <a:t>селектиран</a:t>
            </a:r>
          </a:p>
          <a:p>
            <a:r>
              <a:rPr lang="bg-BG" dirty="0"/>
              <a:t>Това става с помощта на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Select</a:t>
            </a:r>
            <a:r>
              <a:rPr lang="en-US" dirty="0"/>
              <a:t>]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Image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Селектиране на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64"/>
          <a:stretch/>
        </p:blipFill>
        <p:spPr>
          <a:xfrm>
            <a:off x="7896000" y="1314000"/>
            <a:ext cx="3420000" cy="50914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798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Работи по начина, по който се </a:t>
            </a:r>
            <a:r>
              <a:rPr lang="bg-BG" b="1" dirty="0"/>
              <a:t>изчертава правоъгълник</a:t>
            </a:r>
          </a:p>
          <a:p>
            <a:r>
              <a:rPr lang="bg-BG" dirty="0"/>
              <a:t>След </a:t>
            </a:r>
            <a:r>
              <a:rPr lang="bg-BG" b="1" dirty="0"/>
              <a:t>пускането </a:t>
            </a:r>
            <a:r>
              <a:rPr lang="bg-BG" dirty="0"/>
              <a:t>на</a:t>
            </a:r>
            <a:r>
              <a:rPr lang="bg-BG" b="1" dirty="0"/>
              <a:t> левия бутон</a:t>
            </a:r>
            <a:r>
              <a:rPr lang="bg-BG" dirty="0"/>
              <a:t> се </a:t>
            </a:r>
            <a:r>
              <a:rPr lang="bg-BG" b="1" dirty="0"/>
              <a:t>получава рамка</a:t>
            </a:r>
            <a:r>
              <a:rPr lang="bg-BG" dirty="0"/>
              <a:t>, в която се намира</a:t>
            </a:r>
            <a:r>
              <a:rPr lang="bg-BG" b="1" dirty="0"/>
              <a:t> </a:t>
            </a:r>
            <a:r>
              <a:rPr lang="bg-BG" dirty="0"/>
              <a:t>обектът</a:t>
            </a:r>
            <a:r>
              <a:rPr lang="bg-BG" b="1" dirty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Rectangular selection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30"/>
          <a:stretch/>
        </p:blipFill>
        <p:spPr>
          <a:xfrm>
            <a:off x="4521000" y="2595860"/>
            <a:ext cx="6345000" cy="41685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5448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34000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При това селектиране се </a:t>
            </a:r>
            <a:r>
              <a:rPr lang="bg-BG" sz="3000" b="1" dirty="0"/>
              <a:t>изчертава линия</a:t>
            </a:r>
            <a:r>
              <a:rPr lang="bg-BG" sz="3000" dirty="0"/>
              <a:t> по </a:t>
            </a:r>
            <a:r>
              <a:rPr lang="bg-BG" sz="3000" b="1" dirty="0"/>
              <a:t>начина</a:t>
            </a:r>
            <a:r>
              <a:rPr lang="bg-BG" sz="3000" dirty="0"/>
              <a:t>, по който се </a:t>
            </a:r>
            <a:r>
              <a:rPr lang="bg-BG" sz="3000" b="1" dirty="0"/>
              <a:t>чертае с молив</a:t>
            </a:r>
          </a:p>
          <a:p>
            <a:r>
              <a:rPr lang="bg-BG" sz="3000" dirty="0"/>
              <a:t>Така се </a:t>
            </a:r>
            <a:r>
              <a:rPr lang="bg-BG" sz="3000" b="1" dirty="0"/>
              <a:t>изчертава</a:t>
            </a:r>
            <a:r>
              <a:rPr lang="bg-BG" sz="3000" dirty="0"/>
              <a:t> желаната от вас </a:t>
            </a:r>
            <a:r>
              <a:rPr lang="bg-BG" sz="3000" b="1" dirty="0"/>
              <a:t>рамка</a:t>
            </a:r>
            <a:r>
              <a:rPr lang="bg-BG" sz="3000" dirty="0"/>
              <a:t>, в която се намира </a:t>
            </a:r>
            <a:r>
              <a:rPr lang="bg-BG" sz="3000" b="1" dirty="0"/>
              <a:t>селектираната част </a:t>
            </a:r>
            <a:r>
              <a:rPr lang="bg-BG" sz="3000" dirty="0"/>
              <a:t>от </a:t>
            </a:r>
            <a:r>
              <a:rPr lang="bg-BG" sz="3000" b="1" dirty="0"/>
              <a:t>обекта</a:t>
            </a:r>
            <a:endParaRPr lang="en-US" sz="3000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Free-form selection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343"/>
          <a:stretch/>
        </p:blipFill>
        <p:spPr>
          <a:xfrm>
            <a:off x="6231000" y="2881283"/>
            <a:ext cx="5071326" cy="387596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416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000" y="2984343"/>
            <a:ext cx="4124568" cy="371546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Transparent selection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bg-BG" b="1" dirty="0"/>
              <a:t>избира</a:t>
            </a:r>
            <a:r>
              <a:rPr lang="bg-BG" dirty="0"/>
              <a:t> само част от </a:t>
            </a:r>
            <a:r>
              <a:rPr lang="bg-BG" b="1" dirty="0"/>
              <a:t>изображението</a:t>
            </a:r>
            <a:r>
              <a:rPr lang="bg-BG" dirty="0"/>
              <a:t> </a:t>
            </a:r>
            <a:r>
              <a:rPr lang="bg-BG" b="1" dirty="0"/>
              <a:t>без фоновия цвят</a:t>
            </a:r>
          </a:p>
          <a:p>
            <a:pPr lvl="1"/>
            <a:r>
              <a:rPr lang="bg-BG" b="1" dirty="0"/>
              <a:t>Изображението</a:t>
            </a:r>
            <a:r>
              <a:rPr lang="bg-BG" dirty="0"/>
              <a:t> с </a:t>
            </a:r>
            <a:r>
              <a:rPr lang="bg-BG" b="1" dirty="0"/>
              <a:t>прозрачни части </a:t>
            </a:r>
            <a:r>
              <a:rPr lang="bg-BG" dirty="0"/>
              <a:t>може да се постави върху различни</a:t>
            </a:r>
            <a:r>
              <a:rPr lang="bg-BG" b="1" dirty="0"/>
              <a:t> </a:t>
            </a:r>
            <a:r>
              <a:rPr lang="bg-BG" dirty="0"/>
              <a:t>фонове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Transparent selection</a:t>
            </a:r>
          </a:p>
        </p:txBody>
      </p:sp>
    </p:spTree>
    <p:extLst>
      <p:ext uri="{BB962C8B-B14F-4D97-AF65-F5344CB8AC3E}">
        <p14:creationId xmlns:p14="http://schemas.microsoft.com/office/powerpoint/2010/main" val="297520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Ползи от </a:t>
            </a:r>
            <a:r>
              <a:rPr lang="en-US" dirty="0"/>
              <a:t>Transparent selection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07823" y="1622588"/>
            <a:ext cx="5137964" cy="3156412"/>
            <a:chOff x="606000" y="1989000"/>
            <a:chExt cx="4541524" cy="27900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844"/>
            <a:stretch/>
          </p:blipFill>
          <p:spPr>
            <a:xfrm>
              <a:off x="606000" y="1989000"/>
              <a:ext cx="4465420" cy="2790000"/>
            </a:xfrm>
            <a:prstGeom prst="rect">
              <a:avLst/>
            </a:prstGeom>
          </p:spPr>
        </p:pic>
        <p:sp>
          <p:nvSpPr>
            <p:cNvPr id="14" name="Rectangle 13"/>
            <p:cNvSpPr/>
            <p:nvPr/>
          </p:nvSpPr>
          <p:spPr bwMode="auto">
            <a:xfrm>
              <a:off x="606000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732314" y="1622588"/>
            <a:ext cx="5151071" cy="3156412"/>
            <a:chOff x="6951000" y="1989000"/>
            <a:chExt cx="4553109" cy="279000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194"/>
            <a:stretch/>
          </p:blipFill>
          <p:spPr>
            <a:xfrm>
              <a:off x="6951000" y="1989001"/>
              <a:ext cx="4553109" cy="274301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 bwMode="auto">
            <a:xfrm>
              <a:off x="6954476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7632155-526B-7467-4F37-317A5D16B79D}"/>
              </a:ext>
            </a:extLst>
          </p:cNvPr>
          <p:cNvSpPr txBox="1"/>
          <p:nvPr/>
        </p:nvSpPr>
        <p:spPr>
          <a:xfrm>
            <a:off x="7536000" y="4967482"/>
            <a:ext cx="3660902" cy="66836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dirty="0"/>
              <a:t>С</a:t>
            </a:r>
            <a:r>
              <a:rPr lang="bg-BG" sz="2800" dirty="0"/>
              <a:t> </a:t>
            </a:r>
            <a:r>
              <a:rPr lang="en-US" sz="2800" dirty="0"/>
              <a:t>transparent selection</a:t>
            </a:r>
            <a:endParaRPr lang="bg-BG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0348B4-9C0A-70E3-93BE-9FA868D66F37}"/>
              </a:ext>
            </a:extLst>
          </p:cNvPr>
          <p:cNvSpPr txBox="1"/>
          <p:nvPr/>
        </p:nvSpPr>
        <p:spPr>
          <a:xfrm>
            <a:off x="981533" y="4967483"/>
            <a:ext cx="3990543" cy="66836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dirty="0"/>
              <a:t>Без</a:t>
            </a:r>
            <a:r>
              <a:rPr lang="bg-BG" sz="2800" dirty="0"/>
              <a:t> </a:t>
            </a:r>
            <a:r>
              <a:rPr lang="en-US" sz="2800" dirty="0"/>
              <a:t>transparent selection</a:t>
            </a:r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1249925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449000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Рисуване</a:t>
            </a:r>
            <a:r>
              <a:rPr lang="bg-BG" sz="3200" dirty="0">
                <a:solidFill>
                  <a:schemeClr val="bg2"/>
                </a:solidFill>
              </a:rPr>
              <a:t> на изображение в </a:t>
            </a: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Paint</a:t>
            </a:r>
            <a:r>
              <a:rPr lang="bg-BG" sz="3200" dirty="0">
                <a:solidFill>
                  <a:schemeClr val="bg2"/>
                </a:solidFill>
              </a:rPr>
              <a:t> с: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Молив</a:t>
            </a:r>
            <a:endParaRPr lang="bg-BG" sz="3000" dirty="0">
              <a:solidFill>
                <a:schemeClr val="bg2"/>
              </a:solidFill>
            </a:endParaRP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Четка</a:t>
            </a:r>
            <a:endParaRPr lang="en-US" sz="30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Изчертаване</a:t>
            </a:r>
            <a:r>
              <a:rPr lang="bg-BG" sz="3200" dirty="0">
                <a:solidFill>
                  <a:schemeClr val="bg2"/>
                </a:solidFill>
              </a:rPr>
              <a:t> на: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Права</a:t>
            </a:r>
            <a:r>
              <a:rPr lang="bg-BG" sz="3000" b="1" dirty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Крива</a:t>
            </a:r>
            <a:r>
              <a:rPr lang="bg-BG" sz="3000" b="1" dirty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2"/>
                </a:solidFill>
              </a:rPr>
              <a:t>Геометрични </a:t>
            </a: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фигури</a:t>
            </a:r>
          </a:p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Селектиране</a:t>
            </a:r>
            <a:r>
              <a:rPr lang="bg-BG" sz="3200" dirty="0">
                <a:solidFill>
                  <a:schemeClr val="bg2"/>
                </a:solidFill>
              </a:rPr>
              <a:t> и </a:t>
            </a:r>
            <a:r>
              <a:rPr lang="bg-BG" sz="3200" b="1" dirty="0">
                <a:solidFill>
                  <a:schemeClr val="bg2"/>
                </a:solidFill>
              </a:rPr>
              <a:t>манипулиране</a:t>
            </a:r>
            <a:r>
              <a:rPr lang="bg-BG" sz="3200" dirty="0">
                <a:solidFill>
                  <a:schemeClr val="bg2"/>
                </a:solidFill>
              </a:rPr>
              <a:t> на </a:t>
            </a:r>
            <a:r>
              <a:rPr lang="bg-BG" sz="3200" b="1" dirty="0">
                <a:solidFill>
                  <a:schemeClr val="bg2"/>
                </a:solidFill>
              </a:rPr>
              <a:t>обект</a:t>
            </a:r>
            <a:endParaRPr lang="bg-BG" sz="28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инструменти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Рисуване на изображение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000" y="1539000"/>
            <a:ext cx="2155570" cy="21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8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Основните инструменти </a:t>
            </a:r>
            <a:r>
              <a:rPr lang="bg-BG" dirty="0"/>
              <a:t>за рисуване:</a:t>
            </a:r>
          </a:p>
          <a:p>
            <a:pPr lvl="1"/>
            <a:r>
              <a:rPr lang="bg-BG" dirty="0"/>
              <a:t>͏</a:t>
            </a:r>
            <a:r>
              <a:rPr lang="en-US" b="1" dirty="0">
                <a:solidFill>
                  <a:schemeClr val="bg1"/>
                </a:solidFill>
              </a:rPr>
              <a:t>Pencil </a:t>
            </a:r>
            <a:r>
              <a:rPr lang="en-US" dirty="0"/>
              <a:t>(</a:t>
            </a:r>
            <a:r>
              <a:rPr lang="bg-BG" b="1" dirty="0"/>
              <a:t>Молив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bg-BG" dirty="0"/>
              <a:t>͏</a:t>
            </a:r>
            <a:r>
              <a:rPr lang="en-US" b="1" dirty="0">
                <a:solidFill>
                  <a:schemeClr val="bg1"/>
                </a:solidFill>
              </a:rPr>
              <a:t>Brushes</a:t>
            </a:r>
            <a:r>
              <a:rPr lang="en-US" dirty="0"/>
              <a:t> </a:t>
            </a:r>
            <a:r>
              <a:rPr lang="bg-BG" dirty="0"/>
              <a:t>(</a:t>
            </a:r>
            <a:r>
              <a:rPr lang="bg-BG" b="1" dirty="0"/>
              <a:t>Четки</a:t>
            </a:r>
            <a:r>
              <a:rPr lang="bg-BG" dirty="0"/>
              <a:t>)</a:t>
            </a:r>
          </a:p>
          <a:p>
            <a:r>
              <a:rPr lang="bg-BG" dirty="0"/>
              <a:t>При </a:t>
            </a:r>
            <a:r>
              <a:rPr lang="bg-BG" b="1" dirty="0"/>
              <a:t>влачене</a:t>
            </a:r>
            <a:r>
              <a:rPr lang="bg-BG" dirty="0"/>
              <a:t> с </a:t>
            </a:r>
            <a:r>
              <a:rPr lang="bg-BG" b="1" dirty="0"/>
              <a:t>натиснат ляв бутон </a:t>
            </a:r>
            <a:r>
              <a:rPr lang="bg-BG" dirty="0"/>
              <a:t>на мишката </a:t>
            </a:r>
            <a:r>
              <a:rPr lang="bg-BG" b="1" dirty="0"/>
              <a:t>рисувате</a:t>
            </a:r>
            <a:r>
              <a:rPr lang="bg-BG" dirty="0"/>
              <a:t> с </a:t>
            </a:r>
            <a:r>
              <a:rPr lang="en-US" b="1" dirty="0">
                <a:solidFill>
                  <a:schemeClr val="bg1"/>
                </a:solidFill>
              </a:rPr>
              <a:t>Color 1</a:t>
            </a:r>
            <a:r>
              <a:rPr lang="bg-BG" dirty="0"/>
              <a:t>, а при </a:t>
            </a:r>
            <a:r>
              <a:rPr lang="bg-BG" b="1" dirty="0"/>
              <a:t>натиснат десен бутон </a:t>
            </a:r>
            <a:r>
              <a:rPr lang="bg-BG" dirty="0"/>
              <a:t>– </a:t>
            </a:r>
            <a:r>
              <a:rPr lang="en-US" b="1" dirty="0">
                <a:solidFill>
                  <a:schemeClr val="bg1"/>
                </a:solidFill>
              </a:rPr>
              <a:t>Color 2</a:t>
            </a:r>
          </a:p>
          <a:p>
            <a:r>
              <a:rPr lang="bg-BG" b="1" dirty="0"/>
              <a:t>Основна характеристика</a:t>
            </a:r>
            <a:r>
              <a:rPr lang="bg-BG" dirty="0"/>
              <a:t> на инструментите за рисуване е </a:t>
            </a:r>
            <a:r>
              <a:rPr lang="bg-BG" b="1" dirty="0"/>
              <a:t>дебелина на линията</a:t>
            </a:r>
          </a:p>
          <a:p>
            <a:pPr lvl="1"/>
            <a:r>
              <a:rPr lang="bg-BG" dirty="0"/>
              <a:t>Избира се от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  <a:r>
              <a:rPr lang="en-US" dirty="0"/>
              <a:t>]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Инструменти за рисуване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000" y="2068347"/>
            <a:ext cx="984269" cy="98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2" t="6390" r="20472" b="5179"/>
          <a:stretch/>
        </p:blipFill>
        <p:spPr>
          <a:xfrm>
            <a:off x="6816000" y="1943998"/>
            <a:ext cx="1350000" cy="123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5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Рисуване с молив – 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34" y="1224000"/>
            <a:ext cx="997333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0160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Рисуване с четка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33" y="1224000"/>
            <a:ext cx="9973335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23986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09444" cy="5528766"/>
          </a:xfrm>
        </p:spPr>
        <p:txBody>
          <a:bodyPr/>
          <a:lstStyle/>
          <a:p>
            <a:r>
              <a:rPr lang="bg-BG" dirty="0"/>
              <a:t>При използването на </a:t>
            </a:r>
            <a:r>
              <a:rPr lang="bg-BG" b="1" dirty="0"/>
              <a:t>инструмента </a:t>
            </a:r>
            <a:r>
              <a:rPr lang="bg-BG" b="1" dirty="0">
                <a:solidFill>
                  <a:schemeClr val="bg1"/>
                </a:solidFill>
              </a:rPr>
              <a:t>гума</a:t>
            </a:r>
            <a:r>
              <a:rPr lang="bg-BG" dirty="0"/>
              <a:t>, </a:t>
            </a:r>
            <a:r>
              <a:rPr lang="en-US" b="1" dirty="0">
                <a:solidFill>
                  <a:schemeClr val="bg1"/>
                </a:solidFill>
              </a:rPr>
              <a:t>Color 2</a:t>
            </a:r>
            <a:r>
              <a:rPr lang="bg-BG" dirty="0"/>
              <a:t> трябва</a:t>
            </a:r>
            <a:r>
              <a:rPr lang="en-US" dirty="0"/>
              <a:t> </a:t>
            </a:r>
            <a:r>
              <a:rPr lang="bg-BG" dirty="0"/>
              <a:t>да бъде като </a:t>
            </a:r>
            <a:r>
              <a:rPr lang="bg-BG" b="1" dirty="0"/>
              <a:t>цвета</a:t>
            </a:r>
            <a:r>
              <a:rPr lang="bg-BG" dirty="0"/>
              <a:t> на </a:t>
            </a:r>
            <a:r>
              <a:rPr lang="bg-BG" b="1" dirty="0"/>
              <a:t>работното поле</a:t>
            </a:r>
            <a:r>
              <a:rPr lang="bg-BG" dirty="0"/>
              <a:t>, иначе работи като </a:t>
            </a:r>
            <a:r>
              <a:rPr lang="bg-BG" b="1" dirty="0"/>
              <a:t>молив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Изтриване с гума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56" y="2341857"/>
            <a:ext cx="8028185" cy="438303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7188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apple.png</a:t>
            </a:r>
            <a:r>
              <a:rPr lang="bg-BG" dirty="0"/>
              <a:t> в </a:t>
            </a:r>
            <a:r>
              <a:rPr lang="bg-BG" b="1" dirty="0"/>
              <a:t>папката</a:t>
            </a:r>
            <a:r>
              <a:rPr lang="en-US" b="1" dirty="0"/>
              <a:t>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b="1" dirty="0"/>
              <a:t> </a:t>
            </a:r>
            <a:r>
              <a:rPr lang="bg-BG" dirty="0"/>
              <a:t>и </a:t>
            </a:r>
            <a:r>
              <a:rPr lang="bg-BG" b="1" dirty="0"/>
              <a:t>прерисувайте изображението </a:t>
            </a:r>
            <a:r>
              <a:rPr lang="bg-BG" dirty="0"/>
              <a:t>на </a:t>
            </a:r>
            <a:r>
              <a:rPr lang="bg-BG" b="1" dirty="0"/>
              <a:t>нов файл</a:t>
            </a:r>
            <a:r>
              <a:rPr lang="en-US" dirty="0"/>
              <a:t>, </a:t>
            </a:r>
            <a:r>
              <a:rPr lang="bg-BG" dirty="0"/>
              <a:t>използвайки програмата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bg-BG" dirty="0"/>
              <a:t>. Съхранете файла с </a:t>
            </a:r>
            <a:r>
              <a:rPr lang="bg-BG" b="1" dirty="0"/>
              <a:t>име </a:t>
            </a:r>
            <a:r>
              <a:rPr lang="en-US" b="1" dirty="0">
                <a:solidFill>
                  <a:schemeClr val="bg1"/>
                </a:solidFill>
              </a:rPr>
              <a:t>bestApple.png</a:t>
            </a:r>
            <a:r>
              <a:rPr lang="en-US" dirty="0"/>
              <a:t>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Рисуване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0" t="9905" r="9434" b="12265"/>
          <a:stretch/>
        </p:blipFill>
        <p:spPr>
          <a:xfrm>
            <a:off x="4014546" y="3654000"/>
            <a:ext cx="4162909" cy="263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7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Изчертаване на линии и геометрични 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000" y="684000"/>
            <a:ext cx="3065144" cy="383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65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5961</TotalTime>
  <Words>845</Words>
  <Application>Microsoft Macintosh PowerPoint</Application>
  <PresentationFormat>Widescreen</PresentationFormat>
  <Paragraphs>133</Paragraphs>
  <Slides>31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Consolas</vt:lpstr>
      <vt:lpstr>Wingdings</vt:lpstr>
      <vt:lpstr>SoftUni</vt:lpstr>
      <vt:lpstr>Инструменти за изчертаване и рисуване със свободна ръка</vt:lpstr>
      <vt:lpstr>Съдържание</vt:lpstr>
      <vt:lpstr>Рисуване на изображение</vt:lpstr>
      <vt:lpstr>Инструменти за рисуване</vt:lpstr>
      <vt:lpstr>Рисуване с молив – видео</vt:lpstr>
      <vt:lpstr>Рисуване с четка – видео</vt:lpstr>
      <vt:lpstr>Изтриване с гума</vt:lpstr>
      <vt:lpstr>Задача: Рисуване</vt:lpstr>
      <vt:lpstr>Изчертаване на линии и геометрични фигури</vt:lpstr>
      <vt:lpstr>Права линия</vt:lpstr>
      <vt:lpstr>Изчертаване на права линия (1)</vt:lpstr>
      <vt:lpstr>Изчертаване на права линия – видео</vt:lpstr>
      <vt:lpstr>Изчертаване на права линия (2)</vt:lpstr>
      <vt:lpstr>Задача: Снежинка</vt:lpstr>
      <vt:lpstr>Крива линия</vt:lpstr>
      <vt:lpstr>Изчертаване на крива линия</vt:lpstr>
      <vt:lpstr>Изчертаване на крива линия – видео</vt:lpstr>
      <vt:lpstr>Задача: Фризьорски салон</vt:lpstr>
      <vt:lpstr>Геометрични фигури</vt:lpstr>
      <vt:lpstr>Изчертаване на фигури (1)</vt:lpstr>
      <vt:lpstr>Изчертаване на фигури – видео</vt:lpstr>
      <vt:lpstr>Задача: Изграждане на автомобил</vt:lpstr>
      <vt:lpstr>Селектиране на изображение</vt:lpstr>
      <vt:lpstr>Селектиране на изображение</vt:lpstr>
      <vt:lpstr>Rectangular selection</vt:lpstr>
      <vt:lpstr>Free-form selection</vt:lpstr>
      <vt:lpstr>Transparent selection</vt:lpstr>
      <vt:lpstr>Ползи от Transparent selection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Инструменти за изчертаване и рисуване със свободна ръка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Alexandrina Mehandzhiyska</cp:lastModifiedBy>
  <cp:revision>567</cp:revision>
  <dcterms:created xsi:type="dcterms:W3CDTF">2018-05-23T13:08:44Z</dcterms:created>
  <dcterms:modified xsi:type="dcterms:W3CDTF">2024-02-27T07:11:10Z</dcterms:modified>
  <cp:category/>
</cp:coreProperties>
</file>

<file path=docProps/thumbnail.jpeg>
</file>